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handoutMasterIdLst>
    <p:handoutMasterId r:id="rId1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5" autoAdjust="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48FEBD8-DF55-435E-913E-613BB6DB21E8}" type="datetimeFigureOut">
              <a:rPr lang="en-US"/>
              <a:pPr>
                <a:defRPr/>
              </a:pPr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02A78FC-15CB-4F87-8D7B-CB14B79E75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5098F-FA21-4E40-8918-EB56E2A1CA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15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086A-6327-496C-B574-41DE41F99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71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012AA-57EB-42FC-88CB-6B26AD25DD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08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457201"/>
            <a:ext cx="7125112" cy="5401598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61004-6910-4FF4-B1B9-1E3A168232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0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01800-525B-4EAD-ADC9-2B7E99C36F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6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D869C-7A23-403E-8606-CA506D4ED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19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7E665-B807-4C71-8143-9D8C4E94C5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00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AF26F-257E-4451-93B3-555696827D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40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E792F-3BD4-45FC-BDB3-0ABB8692C0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33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929D-1A65-4087-BC44-CD93D83A6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74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5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FD467B-3C3F-4FFD-90B0-3FF76A29B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86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DEED0"/>
            </a:gs>
            <a:gs pos="88000">
              <a:srgbClr val="A1A278"/>
            </a:gs>
            <a:gs pos="100000">
              <a:srgbClr val="A1A27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fld id="{6D6D21A3-7495-4698-928D-430F4DB197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8" r:id="rId9"/>
    <p:sldLayoutId id="2147483746" r:id="rId10"/>
    <p:sldLayoutId id="214748374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anose="05020102010507070707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523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</a:rPr>
              <a:t>Steps to a Civil Trial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508000" y="762000"/>
            <a:ext cx="8636000" cy="6229350"/>
          </a:xfrm>
        </p:spPr>
        <p:txBody>
          <a:bodyPr rtlCol="0">
            <a:normAutofit fontScale="77500" lnSpcReduction="20000"/>
          </a:bodyPr>
          <a:lstStyle/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Complaint from Plaintiff</a:t>
            </a:r>
          </a:p>
          <a:p>
            <a:pPr marL="990600" lvl="1" indent="-5334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Summons is filed &amp; served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Answer by Defendant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Methods of Discovery</a:t>
            </a:r>
          </a:p>
          <a:p>
            <a:pPr marL="990600" lvl="1" indent="-5334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Interrogations, depositions, requests for documents, medical &amp; physical exams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Pre-Trial Hearing w/ Judge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Jury Selection</a:t>
            </a:r>
          </a:p>
          <a:p>
            <a:pPr marL="990600" lvl="1" indent="-5334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Background, experience, relationships, attitudes, employment, education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Opening Statements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 of Evidence</a:t>
            </a:r>
          </a:p>
          <a:p>
            <a:pPr marL="990600" lvl="1" indent="-5334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 evidence, documentary evidence &amp; witnesses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Closing Arguments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Instructions to Jury by Judge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Verdict &amp; Judgment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Execution of Judgment</a:t>
            </a: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endParaRPr lang="en-US" alt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eaLnBrk="1" fontAlgn="auto" hangingPunct="1">
              <a:lnSpc>
                <a:spcPct val="9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endParaRPr lang="en-US" alt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9 – </a:t>
            </a:r>
            <a:r>
              <a:rPr lang="en-US" altLang="en-US" i="1" u="sng" smtClean="0"/>
              <a:t>Instructions to the Jury by the Judge</a:t>
            </a:r>
          </a:p>
          <a:p>
            <a:pPr lvl="1" eaLnBrk="1" hangingPunct="1"/>
            <a:r>
              <a:rPr lang="en-US" altLang="en-US" smtClean="0"/>
              <a:t>Jurors are not experts in the law, so the Judge must inform them.</a:t>
            </a:r>
          </a:p>
          <a:p>
            <a:pPr lvl="1" eaLnBrk="1" hangingPunct="1"/>
            <a:r>
              <a:rPr lang="en-US" altLang="en-US" smtClean="0"/>
              <a:t>Jurors then apply law to the facts of the case</a:t>
            </a:r>
          </a:p>
          <a:p>
            <a:pPr lvl="1" eaLnBrk="1" hangingPunct="1"/>
            <a:r>
              <a:rPr lang="en-US" altLang="en-US" b="1" i="1" smtClean="0"/>
              <a:t>Jury deliberations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10 – </a:t>
            </a:r>
            <a:r>
              <a:rPr lang="en-US" altLang="en-US" b="1" smtClean="0"/>
              <a:t>Verdict and Judgment</a:t>
            </a:r>
          </a:p>
          <a:p>
            <a:pPr lvl="1" eaLnBrk="1" hangingPunct="1"/>
            <a:r>
              <a:rPr lang="en-US" altLang="en-US" smtClean="0"/>
              <a:t>Juror presents the verdict to the court</a:t>
            </a:r>
          </a:p>
          <a:p>
            <a:pPr lvl="1" eaLnBrk="1" hangingPunct="1"/>
            <a:r>
              <a:rPr lang="en-US" altLang="en-US" smtClean="0"/>
              <a:t>Judge provides the judgment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11 – </a:t>
            </a:r>
            <a:r>
              <a:rPr lang="en-US" altLang="en-US" b="1" smtClean="0"/>
              <a:t>Execution of Judgment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600" u="sng" smtClean="0">
                <a:cs typeface="Trebuchet MS" panose="020B0603020202020204" pitchFamily="34" charset="0"/>
              </a:rPr>
              <a:t>Steps to Civil Law Procedure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en-US" altLang="en-US" sz="3600" smtClean="0"/>
              <a:t>Complaint from </a:t>
            </a:r>
            <a:r>
              <a:rPr lang="en-US" altLang="en-US" sz="3600" i="1" smtClean="0"/>
              <a:t>plaintiff</a:t>
            </a:r>
          </a:p>
          <a:p>
            <a:pPr lvl="1" eaLnBrk="1" hangingPunct="1"/>
            <a:r>
              <a:rPr lang="en-US" altLang="en-US" sz="3200" smtClean="0"/>
              <a:t>Summons is filed and served upon the </a:t>
            </a:r>
            <a:r>
              <a:rPr lang="en-US" altLang="en-US" sz="3200" i="1" smtClean="0"/>
              <a:t>defendant</a:t>
            </a:r>
          </a:p>
          <a:p>
            <a:pPr lvl="1" eaLnBrk="1" hangingPunct="1"/>
            <a:endParaRPr lang="en-US" altLang="en-US" sz="3200" i="1" smtClean="0"/>
          </a:p>
          <a:p>
            <a:pPr eaLnBrk="1" hangingPunct="1"/>
            <a:r>
              <a:rPr lang="en-US" altLang="en-US" sz="3400" i="1" smtClean="0"/>
              <a:t>Goal – to settle out of court</a:t>
            </a:r>
            <a:endParaRPr lang="en-US" altLang="en-US" sz="3400" smtClean="0"/>
          </a:p>
          <a:p>
            <a:pPr lvl="1" eaLnBrk="1" hangingPunct="1">
              <a:buFont typeface="Verdana" panose="020B0604030504040204" pitchFamily="34" charset="0"/>
              <a:buAutoNum type="arabicPeriod"/>
            </a:pPr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3200" smtClean="0"/>
              <a:t>2. Defendant will </a:t>
            </a:r>
            <a:r>
              <a:rPr lang="en-US" altLang="en-US" sz="3200" i="1" smtClean="0"/>
              <a:t>answer </a:t>
            </a:r>
            <a:r>
              <a:rPr lang="en-US" altLang="en-US" sz="3200" smtClean="0"/>
              <a:t>the complaint with an </a:t>
            </a:r>
            <a:r>
              <a:rPr lang="en-US" altLang="en-US" sz="3200" i="1" smtClean="0"/>
              <a:t>answer.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1009650" y="914400"/>
            <a:ext cx="7124700" cy="49450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3 - </a:t>
            </a:r>
            <a:r>
              <a:rPr lang="en-US" altLang="en-US" u="sng" smtClean="0"/>
              <a:t>Methods of Discovery</a:t>
            </a:r>
          </a:p>
          <a:p>
            <a:pPr lvl="1" eaLnBrk="1" hangingPunct="1"/>
            <a:r>
              <a:rPr lang="en-US" altLang="en-US" smtClean="0"/>
              <a:t>Interrogations</a:t>
            </a:r>
          </a:p>
          <a:p>
            <a:pPr lvl="1" eaLnBrk="1" hangingPunct="1"/>
            <a:r>
              <a:rPr lang="en-US" altLang="en-US" smtClean="0"/>
              <a:t>Deposition</a:t>
            </a:r>
          </a:p>
          <a:p>
            <a:pPr lvl="1" eaLnBrk="1" hangingPunct="1"/>
            <a:r>
              <a:rPr lang="en-US" altLang="en-US" smtClean="0"/>
              <a:t>Requests for Documents</a:t>
            </a:r>
          </a:p>
          <a:p>
            <a:pPr lvl="2" eaLnBrk="1" hangingPunct="1"/>
            <a:r>
              <a:rPr lang="en-US" altLang="en-US" sz="2400" smtClean="0"/>
              <a:t>Documentary evidence (papers, etc.)</a:t>
            </a:r>
          </a:p>
          <a:p>
            <a:pPr lvl="2" eaLnBrk="1" hangingPunct="1"/>
            <a:r>
              <a:rPr lang="en-US" altLang="en-US" sz="2400" smtClean="0"/>
              <a:t>Real evidence (videos, guns, knives, etc.)</a:t>
            </a:r>
          </a:p>
          <a:p>
            <a:pPr lvl="1" eaLnBrk="1" hangingPunct="1"/>
            <a:r>
              <a:rPr lang="en-US" altLang="en-US" smtClean="0"/>
              <a:t>Medical exams</a:t>
            </a:r>
          </a:p>
          <a:p>
            <a:pPr lvl="1" eaLnBrk="1" hangingPunct="1"/>
            <a:r>
              <a:rPr lang="en-US" altLang="en-US" smtClean="0"/>
              <a:t>Physical exams</a:t>
            </a:r>
          </a:p>
          <a:p>
            <a:pPr lvl="1" eaLnBrk="1" hangingPunct="1"/>
            <a:endParaRPr lang="en-US" altLang="en-US" sz="2400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4 – Pre-Trial Hearing with Judge</a:t>
            </a:r>
          </a:p>
          <a:p>
            <a:pPr lvl="1" eaLnBrk="1" hangingPunct="1"/>
            <a:r>
              <a:rPr lang="en-US" altLang="en-US" smtClean="0"/>
              <a:t>Informal – goal is to settle out of court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5 – Jury Selection</a:t>
            </a:r>
          </a:p>
          <a:p>
            <a:pPr lvl="1" eaLnBrk="1" hangingPunct="1"/>
            <a:r>
              <a:rPr lang="en-US" altLang="en-US" smtClean="0"/>
              <a:t>Background</a:t>
            </a:r>
          </a:p>
          <a:p>
            <a:pPr lvl="1" eaLnBrk="1" hangingPunct="1"/>
            <a:r>
              <a:rPr lang="en-US" altLang="en-US" smtClean="0"/>
              <a:t>Experience</a:t>
            </a:r>
          </a:p>
          <a:p>
            <a:pPr lvl="1" eaLnBrk="1" hangingPunct="1"/>
            <a:r>
              <a:rPr lang="en-US" altLang="en-US" smtClean="0"/>
              <a:t>Relationships</a:t>
            </a:r>
          </a:p>
          <a:p>
            <a:pPr lvl="1" eaLnBrk="1" hangingPunct="1"/>
            <a:r>
              <a:rPr lang="en-US" altLang="en-US" smtClean="0"/>
              <a:t>Attitudes</a:t>
            </a:r>
          </a:p>
          <a:p>
            <a:pPr lvl="1" eaLnBrk="1" hangingPunct="1"/>
            <a:r>
              <a:rPr lang="en-US" altLang="en-US" smtClean="0"/>
              <a:t>Employment</a:t>
            </a:r>
          </a:p>
          <a:p>
            <a:pPr lvl="1" eaLnBrk="1" hangingPunct="1"/>
            <a:r>
              <a:rPr lang="en-US" altLang="en-US" smtClean="0"/>
              <a:t>Education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6 – </a:t>
            </a:r>
            <a:r>
              <a:rPr lang="en-US" altLang="en-US" b="1" smtClean="0"/>
              <a:t>Opening Statements</a:t>
            </a:r>
          </a:p>
          <a:p>
            <a:pPr lvl="1" eaLnBrk="1" hangingPunct="1"/>
            <a:r>
              <a:rPr lang="en-US" altLang="en-US" smtClean="0"/>
              <a:t>Go to court!</a:t>
            </a:r>
          </a:p>
          <a:p>
            <a:pPr lvl="2" eaLnBrk="1" hangingPunct="1"/>
            <a:r>
              <a:rPr lang="en-US" altLang="en-US" smtClean="0"/>
              <a:t>Plaintiff attorney speaks first, defendant attorney after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7 – </a:t>
            </a:r>
            <a:r>
              <a:rPr lang="en-US" altLang="en-US" b="1" smtClean="0"/>
              <a:t>Introduction of Evidence</a:t>
            </a:r>
          </a:p>
          <a:p>
            <a:pPr lvl="1" eaLnBrk="1" hangingPunct="1"/>
            <a:r>
              <a:rPr lang="en-US" altLang="en-US" smtClean="0"/>
              <a:t>Real evidence </a:t>
            </a:r>
            <a:r>
              <a:rPr lang="en-US" altLang="en-US" sz="2000" smtClean="0"/>
              <a:t>(videos, knives, etc.)</a:t>
            </a:r>
          </a:p>
          <a:p>
            <a:pPr lvl="1" eaLnBrk="1" hangingPunct="1"/>
            <a:r>
              <a:rPr lang="en-US" altLang="en-US" smtClean="0"/>
              <a:t>Documentary evidence</a:t>
            </a:r>
          </a:p>
          <a:p>
            <a:pPr lvl="1" eaLnBrk="1" hangingPunct="1"/>
            <a:r>
              <a:rPr lang="en-US" altLang="en-US" smtClean="0"/>
              <a:t>Witnesses</a:t>
            </a:r>
          </a:p>
          <a:p>
            <a:pPr lvl="1" eaLnBrk="1" hangingPunct="1"/>
            <a:r>
              <a:rPr lang="en-US" altLang="en-US" smtClean="0"/>
              <a:t>Specialists</a:t>
            </a:r>
          </a:p>
          <a:p>
            <a:pPr eaLnBrk="1" hangingPunct="1"/>
            <a:r>
              <a:rPr lang="en-US" altLang="en-US" smtClean="0"/>
              <a:t>Plaintiff first, then defendant.</a:t>
            </a:r>
          </a:p>
          <a:p>
            <a:pPr eaLnBrk="1" hangingPunct="1"/>
            <a:r>
              <a:rPr lang="en-US" altLang="en-US" smtClean="0"/>
              <a:t>May cross examine in same order.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1009650" y="457200"/>
            <a:ext cx="7124700" cy="5402263"/>
          </a:xfrm>
        </p:spPr>
        <p:txBody>
          <a:bodyPr/>
          <a:lstStyle/>
          <a:p>
            <a:pPr eaLnBrk="1" hangingPunct="1"/>
            <a:r>
              <a:rPr lang="en-US" altLang="en-US" smtClean="0"/>
              <a:t>Step 8 – </a:t>
            </a:r>
            <a:r>
              <a:rPr lang="en-US" altLang="en-US" b="1" smtClean="0"/>
              <a:t>Closing Arguments</a:t>
            </a:r>
          </a:p>
          <a:p>
            <a:pPr lvl="1" eaLnBrk="1" hangingPunct="1"/>
            <a:r>
              <a:rPr lang="en-US" altLang="en-US" i="1" smtClean="0"/>
              <a:t>Plaintiff then defendant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125</TotalTime>
  <Words>285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Verdana</vt:lpstr>
      <vt:lpstr>Trebuchet MS</vt:lpstr>
      <vt:lpstr>Wingdings 2</vt:lpstr>
      <vt:lpstr>Calibri</vt:lpstr>
      <vt:lpstr>Wingdings</vt:lpstr>
      <vt:lpstr>Spring</vt:lpstr>
      <vt:lpstr>Steps to a Civil Trial</vt:lpstr>
      <vt:lpstr>Steps to Civil Law Procedure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Law/Tort</dc:title>
  <dc:creator>xpuser</dc:creator>
  <cp:lastModifiedBy>Ellsworth, Tricia</cp:lastModifiedBy>
  <cp:revision>12</cp:revision>
  <cp:lastPrinted>2017-02-01T19:27:57Z</cp:lastPrinted>
  <dcterms:created xsi:type="dcterms:W3CDTF">2010-02-23T18:22:48Z</dcterms:created>
  <dcterms:modified xsi:type="dcterms:W3CDTF">2018-08-22T13:33:02Z</dcterms:modified>
</cp:coreProperties>
</file>